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04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0E4F4D-AC78-40BB-9A6F-39440082B1B5}"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B718-3CC4-4A9F-83D9-4519882BA83F}" type="slidenum">
              <a:rPr lang="en-US" smtClean="0"/>
              <a:t>‹#›</a:t>
            </a:fld>
            <a:endParaRPr lang="en-US"/>
          </a:p>
        </p:txBody>
      </p:sp>
    </p:spTree>
    <p:extLst>
      <p:ext uri="{BB962C8B-B14F-4D97-AF65-F5344CB8AC3E}">
        <p14:creationId xmlns:p14="http://schemas.microsoft.com/office/powerpoint/2010/main" val="4169964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0E4F4D-AC78-40BB-9A6F-39440082B1B5}"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B718-3CC4-4A9F-83D9-4519882BA83F}" type="slidenum">
              <a:rPr lang="en-US" smtClean="0"/>
              <a:t>‹#›</a:t>
            </a:fld>
            <a:endParaRPr lang="en-US"/>
          </a:p>
        </p:txBody>
      </p:sp>
    </p:spTree>
    <p:extLst>
      <p:ext uri="{BB962C8B-B14F-4D97-AF65-F5344CB8AC3E}">
        <p14:creationId xmlns:p14="http://schemas.microsoft.com/office/powerpoint/2010/main" val="3434370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0E4F4D-AC78-40BB-9A6F-39440082B1B5}"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B718-3CC4-4A9F-83D9-4519882BA83F}" type="slidenum">
              <a:rPr lang="en-US" smtClean="0"/>
              <a:t>‹#›</a:t>
            </a:fld>
            <a:endParaRPr lang="en-US"/>
          </a:p>
        </p:txBody>
      </p:sp>
    </p:spTree>
    <p:extLst>
      <p:ext uri="{BB962C8B-B14F-4D97-AF65-F5344CB8AC3E}">
        <p14:creationId xmlns:p14="http://schemas.microsoft.com/office/powerpoint/2010/main" val="424654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0E4F4D-AC78-40BB-9A6F-39440082B1B5}"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B718-3CC4-4A9F-83D9-4519882BA83F}" type="slidenum">
              <a:rPr lang="en-US" smtClean="0"/>
              <a:t>‹#›</a:t>
            </a:fld>
            <a:endParaRPr lang="en-US"/>
          </a:p>
        </p:txBody>
      </p:sp>
    </p:spTree>
    <p:extLst>
      <p:ext uri="{BB962C8B-B14F-4D97-AF65-F5344CB8AC3E}">
        <p14:creationId xmlns:p14="http://schemas.microsoft.com/office/powerpoint/2010/main" val="269961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0E4F4D-AC78-40BB-9A6F-39440082B1B5}"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B718-3CC4-4A9F-83D9-4519882BA83F}" type="slidenum">
              <a:rPr lang="en-US" smtClean="0"/>
              <a:t>‹#›</a:t>
            </a:fld>
            <a:endParaRPr lang="en-US"/>
          </a:p>
        </p:txBody>
      </p:sp>
    </p:spTree>
    <p:extLst>
      <p:ext uri="{BB962C8B-B14F-4D97-AF65-F5344CB8AC3E}">
        <p14:creationId xmlns:p14="http://schemas.microsoft.com/office/powerpoint/2010/main" val="3470987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0E4F4D-AC78-40BB-9A6F-39440082B1B5}"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B718-3CC4-4A9F-83D9-4519882BA83F}" type="slidenum">
              <a:rPr lang="en-US" smtClean="0"/>
              <a:t>‹#›</a:t>
            </a:fld>
            <a:endParaRPr lang="en-US"/>
          </a:p>
        </p:txBody>
      </p:sp>
    </p:spTree>
    <p:extLst>
      <p:ext uri="{BB962C8B-B14F-4D97-AF65-F5344CB8AC3E}">
        <p14:creationId xmlns:p14="http://schemas.microsoft.com/office/powerpoint/2010/main" val="2003314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0E4F4D-AC78-40BB-9A6F-39440082B1B5}"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8B718-3CC4-4A9F-83D9-4519882BA83F}" type="slidenum">
              <a:rPr lang="en-US" smtClean="0"/>
              <a:t>‹#›</a:t>
            </a:fld>
            <a:endParaRPr lang="en-US"/>
          </a:p>
        </p:txBody>
      </p:sp>
    </p:spTree>
    <p:extLst>
      <p:ext uri="{BB962C8B-B14F-4D97-AF65-F5344CB8AC3E}">
        <p14:creationId xmlns:p14="http://schemas.microsoft.com/office/powerpoint/2010/main" val="3610030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0E4F4D-AC78-40BB-9A6F-39440082B1B5}"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8B718-3CC4-4A9F-83D9-4519882BA83F}" type="slidenum">
              <a:rPr lang="en-US" smtClean="0"/>
              <a:t>‹#›</a:t>
            </a:fld>
            <a:endParaRPr lang="en-US"/>
          </a:p>
        </p:txBody>
      </p:sp>
    </p:spTree>
    <p:extLst>
      <p:ext uri="{BB962C8B-B14F-4D97-AF65-F5344CB8AC3E}">
        <p14:creationId xmlns:p14="http://schemas.microsoft.com/office/powerpoint/2010/main" val="3532763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E4F4D-AC78-40BB-9A6F-39440082B1B5}"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8B718-3CC4-4A9F-83D9-4519882BA83F}" type="slidenum">
              <a:rPr lang="en-US" smtClean="0"/>
              <a:t>‹#›</a:t>
            </a:fld>
            <a:endParaRPr lang="en-US"/>
          </a:p>
        </p:txBody>
      </p:sp>
    </p:spTree>
    <p:extLst>
      <p:ext uri="{BB962C8B-B14F-4D97-AF65-F5344CB8AC3E}">
        <p14:creationId xmlns:p14="http://schemas.microsoft.com/office/powerpoint/2010/main" val="464317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0E4F4D-AC78-40BB-9A6F-39440082B1B5}"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B718-3CC4-4A9F-83D9-4519882BA83F}" type="slidenum">
              <a:rPr lang="en-US" smtClean="0"/>
              <a:t>‹#›</a:t>
            </a:fld>
            <a:endParaRPr lang="en-US"/>
          </a:p>
        </p:txBody>
      </p:sp>
    </p:spTree>
    <p:extLst>
      <p:ext uri="{BB962C8B-B14F-4D97-AF65-F5344CB8AC3E}">
        <p14:creationId xmlns:p14="http://schemas.microsoft.com/office/powerpoint/2010/main" val="322255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0E4F4D-AC78-40BB-9A6F-39440082B1B5}"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B718-3CC4-4A9F-83D9-4519882BA83F}" type="slidenum">
              <a:rPr lang="en-US" smtClean="0"/>
              <a:t>‹#›</a:t>
            </a:fld>
            <a:endParaRPr lang="en-US"/>
          </a:p>
        </p:txBody>
      </p:sp>
    </p:spTree>
    <p:extLst>
      <p:ext uri="{BB962C8B-B14F-4D97-AF65-F5344CB8AC3E}">
        <p14:creationId xmlns:p14="http://schemas.microsoft.com/office/powerpoint/2010/main" val="397332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E4F4D-AC78-40BB-9A6F-39440082B1B5}" type="datetimeFigureOut">
              <a:rPr lang="en-US" smtClean="0"/>
              <a:t>4/3/2024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8B718-3CC4-4A9F-83D9-4519882BA83F}" type="slidenum">
              <a:rPr lang="en-US" smtClean="0"/>
              <a:t>‹#›</a:t>
            </a:fld>
            <a:endParaRPr lang="en-US"/>
          </a:p>
        </p:txBody>
      </p:sp>
    </p:spTree>
    <p:extLst>
      <p:ext uri="{BB962C8B-B14F-4D97-AF65-F5344CB8AC3E}">
        <p14:creationId xmlns:p14="http://schemas.microsoft.com/office/powerpoint/2010/main" val="472448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683ED7-32D0-D0C6-4A82-9EBA68E33E41}"/>
              </a:ext>
            </a:extLst>
          </p:cNvPr>
          <p:cNvSpPr txBox="1"/>
          <p:nvPr/>
        </p:nvSpPr>
        <p:spPr>
          <a:xfrm>
            <a:off x="304800" y="76200"/>
            <a:ext cx="8670388" cy="6494085"/>
          </a:xfrm>
          <a:prstGeom prst="rect">
            <a:avLst/>
          </a:prstGeom>
          <a:noFill/>
        </p:spPr>
        <p:txBody>
          <a:bodyPr wrap="square" rtlCol="0">
            <a:spAutoFit/>
          </a:bodyPr>
          <a:lstStyle/>
          <a:p>
            <a:r>
              <a:rPr lang="en-US" sz="1600" b="1" dirty="0">
                <a:latin typeface="Tahoma" panose="020B0604030504040204" pitchFamily="34" charset="0"/>
                <a:ea typeface="Tahoma" panose="020B0604030504040204" pitchFamily="34" charset="0"/>
                <a:cs typeface="Tahoma" panose="020B0604030504040204" pitchFamily="34" charset="0"/>
              </a:rPr>
              <a:t>How to Recycle Right (Activity / Lesson)</a:t>
            </a:r>
          </a:p>
          <a:p>
            <a:endParaRPr lang="en-US" sz="1600" b="1" dirty="0">
              <a:latin typeface="Tahoma" panose="020B0604030504040204" pitchFamily="34" charset="0"/>
              <a:ea typeface="Tahoma" panose="020B0604030504040204" pitchFamily="34" charset="0"/>
              <a:cs typeface="Tahoma" panose="020B0604030504040204" pitchFamily="34" charset="0"/>
            </a:endParaRPr>
          </a:p>
          <a:p>
            <a:r>
              <a:rPr lang="en-US" sz="1600" b="1" dirty="0">
                <a:latin typeface="Tahoma" panose="020B0604030504040204" pitchFamily="34" charset="0"/>
                <a:ea typeface="Tahoma" panose="020B0604030504040204" pitchFamily="34" charset="0"/>
                <a:cs typeface="Tahoma" panose="020B0604030504040204" pitchFamily="34" charset="0"/>
              </a:rPr>
              <a:t>Items needed for this activity / lesson:  </a:t>
            </a:r>
            <a:r>
              <a:rPr lang="en-US" sz="1600" dirty="0">
                <a:latin typeface="Tahoma" panose="020B0604030504040204" pitchFamily="34" charset="0"/>
                <a:ea typeface="Tahoma" panose="020B0604030504040204" pitchFamily="34" charset="0"/>
                <a:cs typeface="Tahoma" panose="020B0604030504040204" pitchFamily="34" charset="0"/>
              </a:rPr>
              <a:t>A recycle bin </a:t>
            </a:r>
            <a:r>
              <a:rPr lang="en-US" sz="1600" u="sng" dirty="0">
                <a:latin typeface="Tahoma" panose="020B0604030504040204" pitchFamily="34" charset="0"/>
                <a:ea typeface="Tahoma" panose="020B0604030504040204" pitchFamily="34" charset="0"/>
                <a:cs typeface="Tahoma" panose="020B0604030504040204" pitchFamily="34" charset="0"/>
              </a:rPr>
              <a:t>full</a:t>
            </a:r>
            <a:r>
              <a:rPr lang="en-US" sz="1600" dirty="0">
                <a:latin typeface="Tahoma" panose="020B0604030504040204" pitchFamily="34" charset="0"/>
                <a:ea typeface="Tahoma" panose="020B0604030504040204" pitchFamily="34" charset="0"/>
                <a:cs typeface="Tahoma" panose="020B0604030504040204" pitchFamily="34" charset="0"/>
              </a:rPr>
              <a:t> of different recyclable items:  corrugated cardboard pieces, paper products (cereal boxes, paperback books, magazines, junk mail), #1 and #2 plastic bottles and jugs, aluminum cans. </a:t>
            </a:r>
          </a:p>
          <a:p>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rPr>
              <a:t>Five plastic bins or boxes that each have one of the following labels on them: Paper, Cardboard, Aluminum Cans, #1 Plastics, #2 Plastics.</a:t>
            </a:r>
          </a:p>
          <a:p>
            <a:endParaRPr lang="en-US" sz="1600" b="1" dirty="0">
              <a:latin typeface="Tahoma" panose="020B0604030504040204" pitchFamily="34" charset="0"/>
              <a:ea typeface="Tahoma" panose="020B0604030504040204" pitchFamily="34" charset="0"/>
              <a:cs typeface="Tahoma" panose="020B0604030504040204" pitchFamily="34" charset="0"/>
            </a:endParaRPr>
          </a:p>
          <a:p>
            <a:endParaRPr lang="en-US" sz="1600" b="1" dirty="0">
              <a:latin typeface="Tahoma" panose="020B0604030504040204" pitchFamily="34" charset="0"/>
              <a:ea typeface="Tahoma" panose="020B0604030504040204" pitchFamily="34" charset="0"/>
              <a:cs typeface="Tahoma" panose="020B0604030504040204" pitchFamily="34" charset="0"/>
            </a:endParaRPr>
          </a:p>
          <a:p>
            <a:endParaRPr lang="en-US" sz="1600" b="1" dirty="0">
              <a:latin typeface="Tahoma" panose="020B0604030504040204" pitchFamily="34" charset="0"/>
              <a:ea typeface="Tahoma" panose="020B0604030504040204" pitchFamily="34" charset="0"/>
              <a:cs typeface="Tahoma" panose="020B0604030504040204" pitchFamily="34" charset="0"/>
            </a:endParaRPr>
          </a:p>
          <a:p>
            <a:endParaRPr lang="en-US" sz="1600" b="1" dirty="0">
              <a:latin typeface="Tahoma" panose="020B0604030504040204" pitchFamily="34" charset="0"/>
              <a:ea typeface="Tahoma" panose="020B0604030504040204" pitchFamily="34" charset="0"/>
              <a:cs typeface="Tahoma" panose="020B0604030504040204" pitchFamily="34" charset="0"/>
            </a:endParaRPr>
          </a:p>
          <a:p>
            <a:endParaRPr lang="en-US" sz="1600" b="1" dirty="0">
              <a:latin typeface="Tahoma" panose="020B0604030504040204" pitchFamily="34" charset="0"/>
              <a:ea typeface="Tahoma" panose="020B0604030504040204" pitchFamily="34" charset="0"/>
              <a:cs typeface="Tahoma" panose="020B0604030504040204" pitchFamily="34" charset="0"/>
            </a:endParaRPr>
          </a:p>
          <a:p>
            <a:endParaRPr lang="en-US" sz="1600" b="1" dirty="0">
              <a:latin typeface="Tahoma" panose="020B0604030504040204" pitchFamily="34" charset="0"/>
              <a:ea typeface="Tahoma" panose="020B0604030504040204" pitchFamily="34" charset="0"/>
              <a:cs typeface="Tahoma" panose="020B0604030504040204" pitchFamily="34" charset="0"/>
            </a:endParaRPr>
          </a:p>
          <a:p>
            <a:endParaRPr lang="en-US" sz="1600" b="1" dirty="0">
              <a:latin typeface="Tahoma" panose="020B0604030504040204" pitchFamily="34" charset="0"/>
              <a:ea typeface="Tahoma" panose="020B0604030504040204" pitchFamily="34" charset="0"/>
              <a:cs typeface="Tahoma" panose="020B0604030504040204" pitchFamily="34" charset="0"/>
            </a:endParaRPr>
          </a:p>
          <a:p>
            <a:r>
              <a:rPr lang="en-US" sz="1600" b="1" dirty="0">
                <a:latin typeface="Tahoma" panose="020B0604030504040204" pitchFamily="34" charset="0"/>
                <a:ea typeface="Tahoma" panose="020B0604030504040204" pitchFamily="34" charset="0"/>
                <a:cs typeface="Tahoma" panose="020B0604030504040204" pitchFamily="34" charset="0"/>
              </a:rPr>
              <a:t>  </a:t>
            </a:r>
          </a:p>
          <a:p>
            <a:endParaRPr lang="en-US" sz="1600" b="1" dirty="0">
              <a:latin typeface="Tahoma" panose="020B0604030504040204" pitchFamily="34" charset="0"/>
              <a:ea typeface="Tahoma" panose="020B0604030504040204" pitchFamily="34" charset="0"/>
              <a:cs typeface="Tahoma" panose="020B0604030504040204" pitchFamily="34" charset="0"/>
            </a:endParaRPr>
          </a:p>
          <a:p>
            <a:endParaRPr lang="en-US" sz="16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id="{F2E76F21-5A7C-99BB-63D9-12C578090598}"/>
              </a:ext>
            </a:extLst>
          </p:cNvPr>
          <p:cNvPicPr>
            <a:picLocks noChangeAspect="1"/>
          </p:cNvPicPr>
          <p:nvPr/>
        </p:nvPicPr>
        <p:blipFill rotWithShape="1">
          <a:blip r:embed="rId2"/>
          <a:srcRect l="65384" t="46511" r="14308" b="26946"/>
          <a:stretch/>
        </p:blipFill>
        <p:spPr>
          <a:xfrm>
            <a:off x="2518116" y="1420836"/>
            <a:ext cx="2785403" cy="2046850"/>
          </a:xfrm>
          <a:prstGeom prst="rect">
            <a:avLst/>
          </a:prstGeom>
        </p:spPr>
      </p:pic>
      <p:pic>
        <p:nvPicPr>
          <p:cNvPr id="6" name="Picture 5">
            <a:extLst>
              <a:ext uri="{FF2B5EF4-FFF2-40B4-BE49-F238E27FC236}">
                <a16:creationId xmlns:a16="http://schemas.microsoft.com/office/drawing/2014/main" id="{37C0ACEC-D043-9C98-B564-CA4B21DD5389}"/>
              </a:ext>
            </a:extLst>
          </p:cNvPr>
          <p:cNvPicPr>
            <a:picLocks noChangeAspect="1"/>
          </p:cNvPicPr>
          <p:nvPr/>
        </p:nvPicPr>
        <p:blipFill rotWithShape="1">
          <a:blip r:embed="rId3"/>
          <a:srcRect l="16615" t="47606" r="58923" b="17369"/>
          <a:stretch/>
        </p:blipFill>
        <p:spPr>
          <a:xfrm>
            <a:off x="233208" y="4264853"/>
            <a:ext cx="1630278" cy="1312425"/>
          </a:xfrm>
          <a:prstGeom prst="rect">
            <a:avLst/>
          </a:prstGeom>
        </p:spPr>
      </p:pic>
      <p:pic>
        <p:nvPicPr>
          <p:cNvPr id="7" name="Picture 6">
            <a:extLst>
              <a:ext uri="{FF2B5EF4-FFF2-40B4-BE49-F238E27FC236}">
                <a16:creationId xmlns:a16="http://schemas.microsoft.com/office/drawing/2014/main" id="{828B289C-0709-B87D-4A11-70287EBC979A}"/>
              </a:ext>
            </a:extLst>
          </p:cNvPr>
          <p:cNvPicPr>
            <a:picLocks noChangeAspect="1"/>
          </p:cNvPicPr>
          <p:nvPr/>
        </p:nvPicPr>
        <p:blipFill rotWithShape="1">
          <a:blip r:embed="rId3"/>
          <a:srcRect l="16615" t="47606" r="58923" b="17369"/>
          <a:stretch/>
        </p:blipFill>
        <p:spPr>
          <a:xfrm>
            <a:off x="1971826" y="4264855"/>
            <a:ext cx="1630276" cy="1312424"/>
          </a:xfrm>
          <a:prstGeom prst="rect">
            <a:avLst/>
          </a:prstGeom>
        </p:spPr>
      </p:pic>
      <p:pic>
        <p:nvPicPr>
          <p:cNvPr id="8" name="Picture 7">
            <a:extLst>
              <a:ext uri="{FF2B5EF4-FFF2-40B4-BE49-F238E27FC236}">
                <a16:creationId xmlns:a16="http://schemas.microsoft.com/office/drawing/2014/main" id="{520A9CDA-7E5C-FA42-447B-0DE38D173A72}"/>
              </a:ext>
            </a:extLst>
          </p:cNvPr>
          <p:cNvPicPr>
            <a:picLocks noChangeAspect="1"/>
          </p:cNvPicPr>
          <p:nvPr/>
        </p:nvPicPr>
        <p:blipFill rotWithShape="1">
          <a:blip r:embed="rId3"/>
          <a:srcRect l="16615" t="47606" r="58923" b="17369"/>
          <a:stretch/>
        </p:blipFill>
        <p:spPr>
          <a:xfrm>
            <a:off x="3700363" y="4283217"/>
            <a:ext cx="1630276" cy="1312424"/>
          </a:xfrm>
          <a:prstGeom prst="rect">
            <a:avLst/>
          </a:prstGeom>
        </p:spPr>
      </p:pic>
      <p:pic>
        <p:nvPicPr>
          <p:cNvPr id="9" name="Picture 8">
            <a:extLst>
              <a:ext uri="{FF2B5EF4-FFF2-40B4-BE49-F238E27FC236}">
                <a16:creationId xmlns:a16="http://schemas.microsoft.com/office/drawing/2014/main" id="{ACFE1107-7A6C-054C-FFB3-F1C11FEFE974}"/>
              </a:ext>
            </a:extLst>
          </p:cNvPr>
          <p:cNvPicPr>
            <a:picLocks noChangeAspect="1"/>
          </p:cNvPicPr>
          <p:nvPr/>
        </p:nvPicPr>
        <p:blipFill rotWithShape="1">
          <a:blip r:embed="rId3"/>
          <a:srcRect l="16615" t="47606" r="58923" b="17369"/>
          <a:stretch/>
        </p:blipFill>
        <p:spPr>
          <a:xfrm>
            <a:off x="5404039" y="4264853"/>
            <a:ext cx="1630278" cy="1312425"/>
          </a:xfrm>
          <a:prstGeom prst="rect">
            <a:avLst/>
          </a:prstGeom>
        </p:spPr>
      </p:pic>
      <p:sp>
        <p:nvSpPr>
          <p:cNvPr id="10" name="TextBox 9">
            <a:extLst>
              <a:ext uri="{FF2B5EF4-FFF2-40B4-BE49-F238E27FC236}">
                <a16:creationId xmlns:a16="http://schemas.microsoft.com/office/drawing/2014/main" id="{AE4E820C-F4B1-569C-BEFF-A6D76CAC8D93}"/>
              </a:ext>
            </a:extLst>
          </p:cNvPr>
          <p:cNvSpPr txBox="1"/>
          <p:nvPr/>
        </p:nvSpPr>
        <p:spPr>
          <a:xfrm>
            <a:off x="973001" y="4754763"/>
            <a:ext cx="726353" cy="369332"/>
          </a:xfrm>
          <a:prstGeom prst="rect">
            <a:avLst/>
          </a:prstGeom>
          <a:noFill/>
        </p:spPr>
        <p:txBody>
          <a:bodyPr wrap="none" rtlCol="0">
            <a:spAutoFit/>
          </a:bodyPr>
          <a:lstStyle/>
          <a:p>
            <a:r>
              <a:rPr lang="en-US" dirty="0"/>
              <a:t>Paper</a:t>
            </a:r>
          </a:p>
        </p:txBody>
      </p:sp>
      <p:sp>
        <p:nvSpPr>
          <p:cNvPr id="12" name="TextBox 11">
            <a:extLst>
              <a:ext uri="{FF2B5EF4-FFF2-40B4-BE49-F238E27FC236}">
                <a16:creationId xmlns:a16="http://schemas.microsoft.com/office/drawing/2014/main" id="{1D13D7B2-E0A4-0865-81EE-49B3CB35DC93}"/>
              </a:ext>
            </a:extLst>
          </p:cNvPr>
          <p:cNvSpPr txBox="1"/>
          <p:nvPr/>
        </p:nvSpPr>
        <p:spPr>
          <a:xfrm>
            <a:off x="4051057" y="4736397"/>
            <a:ext cx="1170641" cy="369332"/>
          </a:xfrm>
          <a:prstGeom prst="rect">
            <a:avLst/>
          </a:prstGeom>
          <a:noFill/>
        </p:spPr>
        <p:txBody>
          <a:bodyPr wrap="none" rtlCol="0">
            <a:spAutoFit/>
          </a:bodyPr>
          <a:lstStyle/>
          <a:p>
            <a:r>
              <a:rPr lang="en-US" dirty="0"/>
              <a:t>Cardboard</a:t>
            </a:r>
          </a:p>
        </p:txBody>
      </p:sp>
      <p:sp>
        <p:nvSpPr>
          <p:cNvPr id="13" name="TextBox 12">
            <a:extLst>
              <a:ext uri="{FF2B5EF4-FFF2-40B4-BE49-F238E27FC236}">
                <a16:creationId xmlns:a16="http://schemas.microsoft.com/office/drawing/2014/main" id="{3D422D5A-F95E-43A0-0429-143E2F89F95E}"/>
              </a:ext>
            </a:extLst>
          </p:cNvPr>
          <p:cNvSpPr txBox="1"/>
          <p:nvPr/>
        </p:nvSpPr>
        <p:spPr>
          <a:xfrm>
            <a:off x="2432597" y="4597898"/>
            <a:ext cx="1157689" cy="646331"/>
          </a:xfrm>
          <a:prstGeom prst="rect">
            <a:avLst/>
          </a:prstGeom>
          <a:noFill/>
        </p:spPr>
        <p:txBody>
          <a:bodyPr wrap="none" rtlCol="0">
            <a:spAutoFit/>
          </a:bodyPr>
          <a:lstStyle/>
          <a:p>
            <a:pPr algn="ctr"/>
            <a:r>
              <a:rPr lang="en-US" dirty="0"/>
              <a:t>Aluminum</a:t>
            </a:r>
          </a:p>
          <a:p>
            <a:pPr algn="ctr"/>
            <a:r>
              <a:rPr lang="en-US" dirty="0"/>
              <a:t>Cans</a:t>
            </a:r>
          </a:p>
        </p:txBody>
      </p:sp>
      <p:pic>
        <p:nvPicPr>
          <p:cNvPr id="14" name="Picture 13">
            <a:extLst>
              <a:ext uri="{FF2B5EF4-FFF2-40B4-BE49-F238E27FC236}">
                <a16:creationId xmlns:a16="http://schemas.microsoft.com/office/drawing/2014/main" id="{5C4020C1-875C-1081-C0D5-EBAEBE019B38}"/>
              </a:ext>
            </a:extLst>
          </p:cNvPr>
          <p:cNvPicPr>
            <a:picLocks noChangeAspect="1"/>
          </p:cNvPicPr>
          <p:nvPr/>
        </p:nvPicPr>
        <p:blipFill rotWithShape="1">
          <a:blip r:embed="rId3"/>
          <a:srcRect l="16615" t="47606" r="58923" b="17369"/>
          <a:stretch/>
        </p:blipFill>
        <p:spPr>
          <a:xfrm>
            <a:off x="7126123" y="4264850"/>
            <a:ext cx="1630278" cy="1312425"/>
          </a:xfrm>
          <a:prstGeom prst="rect">
            <a:avLst/>
          </a:prstGeom>
        </p:spPr>
      </p:pic>
      <p:sp>
        <p:nvSpPr>
          <p:cNvPr id="11" name="TextBox 10">
            <a:extLst>
              <a:ext uri="{FF2B5EF4-FFF2-40B4-BE49-F238E27FC236}">
                <a16:creationId xmlns:a16="http://schemas.microsoft.com/office/drawing/2014/main" id="{897EBE29-3A68-581B-1647-2B779E1D3660}"/>
              </a:ext>
            </a:extLst>
          </p:cNvPr>
          <p:cNvSpPr txBox="1"/>
          <p:nvPr/>
        </p:nvSpPr>
        <p:spPr>
          <a:xfrm>
            <a:off x="7674008" y="4616263"/>
            <a:ext cx="871392" cy="646331"/>
          </a:xfrm>
          <a:prstGeom prst="rect">
            <a:avLst/>
          </a:prstGeom>
          <a:noFill/>
        </p:spPr>
        <p:txBody>
          <a:bodyPr wrap="none" rtlCol="0">
            <a:spAutoFit/>
          </a:bodyPr>
          <a:lstStyle/>
          <a:p>
            <a:pPr algn="ctr"/>
            <a:r>
              <a:rPr lang="en-US" dirty="0"/>
              <a:t># 2 </a:t>
            </a:r>
          </a:p>
          <a:p>
            <a:pPr algn="ctr"/>
            <a:r>
              <a:rPr lang="en-US" dirty="0"/>
              <a:t>Plastics</a:t>
            </a:r>
          </a:p>
        </p:txBody>
      </p:sp>
      <p:sp>
        <p:nvSpPr>
          <p:cNvPr id="15" name="TextBox 14">
            <a:extLst>
              <a:ext uri="{FF2B5EF4-FFF2-40B4-BE49-F238E27FC236}">
                <a16:creationId xmlns:a16="http://schemas.microsoft.com/office/drawing/2014/main" id="{45E06222-5675-AD3B-D00C-4622724AA495}"/>
              </a:ext>
            </a:extLst>
          </p:cNvPr>
          <p:cNvSpPr txBox="1"/>
          <p:nvPr/>
        </p:nvSpPr>
        <p:spPr>
          <a:xfrm>
            <a:off x="5941508" y="4579219"/>
            <a:ext cx="871392" cy="646331"/>
          </a:xfrm>
          <a:prstGeom prst="rect">
            <a:avLst/>
          </a:prstGeom>
          <a:noFill/>
        </p:spPr>
        <p:txBody>
          <a:bodyPr wrap="none" rtlCol="0">
            <a:spAutoFit/>
          </a:bodyPr>
          <a:lstStyle/>
          <a:p>
            <a:pPr algn="ctr"/>
            <a:r>
              <a:rPr lang="en-US" dirty="0"/>
              <a:t># 1</a:t>
            </a:r>
          </a:p>
          <a:p>
            <a:pPr algn="ctr"/>
            <a:r>
              <a:rPr lang="en-US" dirty="0"/>
              <a:t>Plastics</a:t>
            </a:r>
          </a:p>
        </p:txBody>
      </p:sp>
    </p:spTree>
    <p:extLst>
      <p:ext uri="{BB962C8B-B14F-4D97-AF65-F5344CB8AC3E}">
        <p14:creationId xmlns:p14="http://schemas.microsoft.com/office/powerpoint/2010/main" val="2107756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500E2C-A5D2-E287-2B1B-B2A7AFA2324D}"/>
              </a:ext>
            </a:extLst>
          </p:cNvPr>
          <p:cNvSpPr txBox="1"/>
          <p:nvPr/>
        </p:nvSpPr>
        <p:spPr>
          <a:xfrm>
            <a:off x="304800" y="76200"/>
            <a:ext cx="8670388" cy="6494085"/>
          </a:xfrm>
          <a:prstGeom prst="rect">
            <a:avLst/>
          </a:prstGeom>
          <a:noFill/>
        </p:spPr>
        <p:txBody>
          <a:bodyPr wrap="square" rtlCol="0">
            <a:spAutoFit/>
          </a:bodyPr>
          <a:lstStyle/>
          <a:p>
            <a:r>
              <a:rPr lang="en-US" sz="1600" b="1" dirty="0">
                <a:latin typeface="Tahoma" panose="020B0604030504040204" pitchFamily="34" charset="0"/>
                <a:ea typeface="Tahoma" panose="020B0604030504040204" pitchFamily="34" charset="0"/>
                <a:cs typeface="Tahoma" panose="020B0604030504040204" pitchFamily="34" charset="0"/>
              </a:rPr>
              <a:t>How to Recycle Right (Activity / Lesson)</a:t>
            </a:r>
          </a:p>
          <a:p>
            <a:endParaRPr lang="en-US" sz="1600" b="1" dirty="0">
              <a:latin typeface="Tahoma" panose="020B0604030504040204" pitchFamily="34" charset="0"/>
              <a:ea typeface="Tahoma" panose="020B0604030504040204" pitchFamily="34" charset="0"/>
              <a:cs typeface="Tahoma" panose="020B0604030504040204" pitchFamily="34" charset="0"/>
            </a:endParaRPr>
          </a:p>
          <a:p>
            <a:r>
              <a:rPr lang="en-US" sz="1600" b="1" dirty="0">
                <a:latin typeface="Tahoma" panose="020B0604030504040204" pitchFamily="34" charset="0"/>
                <a:ea typeface="Tahoma" panose="020B0604030504040204" pitchFamily="34" charset="0"/>
                <a:cs typeface="Tahoma" panose="020B0604030504040204" pitchFamily="34" charset="0"/>
              </a:rPr>
              <a:t>Objectives: </a:t>
            </a:r>
            <a:r>
              <a:rPr lang="en-US" sz="1600" dirty="0">
                <a:latin typeface="Tahoma" panose="020B0604030504040204" pitchFamily="34" charset="0"/>
                <a:ea typeface="Tahoma" panose="020B0604030504040204" pitchFamily="34" charset="0"/>
                <a:cs typeface="Tahoma" panose="020B0604030504040204" pitchFamily="34" charset="0"/>
              </a:rPr>
              <a:t>To teach students how to conserve our natural resources by recycling properly.</a:t>
            </a:r>
          </a:p>
          <a:p>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b="1" dirty="0">
                <a:latin typeface="Tahoma" panose="020B0604030504040204" pitchFamily="34" charset="0"/>
                <a:ea typeface="Tahoma" panose="020B0604030504040204" pitchFamily="34" charset="0"/>
                <a:cs typeface="Tahoma" panose="020B0604030504040204" pitchFamily="34" charset="0"/>
              </a:rPr>
              <a:t>Introduction.</a:t>
            </a:r>
          </a:p>
          <a:p>
            <a:r>
              <a:rPr lang="en-US" sz="1600" dirty="0">
                <a:latin typeface="Tahoma" panose="020B0604030504040204" pitchFamily="34" charset="0"/>
                <a:ea typeface="Tahoma" panose="020B0604030504040204" pitchFamily="34" charset="0"/>
                <a:cs typeface="Tahoma" panose="020B0604030504040204" pitchFamily="34" charset="0"/>
              </a:rPr>
              <a:t>EVERY DAY we all have lots of stuff that we need to get rid of…empty boxes, plastic bottles and jugs, cans, plastic bags, paper products, magazines.</a:t>
            </a:r>
          </a:p>
          <a:p>
            <a:endParaRPr lang="en-US" sz="1600" b="1" dirty="0">
              <a:latin typeface="Tahoma" panose="020B0604030504040204" pitchFamily="34" charset="0"/>
              <a:ea typeface="Tahoma" panose="020B0604030504040204" pitchFamily="34" charset="0"/>
              <a:cs typeface="Tahoma" panose="020B0604030504040204" pitchFamily="34" charset="0"/>
            </a:endParaRPr>
          </a:p>
          <a:p>
            <a:r>
              <a:rPr lang="en-US" sz="1600" b="1" dirty="0">
                <a:latin typeface="Tahoma" panose="020B0604030504040204" pitchFamily="34" charset="0"/>
                <a:ea typeface="Tahoma" panose="020B0604030504040204" pitchFamily="34" charset="0"/>
                <a:cs typeface="Tahoma" panose="020B0604030504040204" pitchFamily="34" charset="0"/>
              </a:rPr>
              <a:t>What do you do with all of these items at your house? </a:t>
            </a:r>
          </a:p>
          <a:p>
            <a:endParaRPr lang="en-US" sz="1600" b="1"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rPr>
              <a:t>Do you throw them in the </a:t>
            </a:r>
            <a:r>
              <a:rPr lang="en-US" sz="1600" b="1" dirty="0">
                <a:latin typeface="Tahoma" panose="020B0604030504040204" pitchFamily="34" charset="0"/>
                <a:ea typeface="Tahoma" panose="020B0604030504040204" pitchFamily="34" charset="0"/>
                <a:cs typeface="Tahoma" panose="020B0604030504040204" pitchFamily="34" charset="0"/>
              </a:rPr>
              <a:t>trash</a:t>
            </a:r>
            <a:r>
              <a:rPr lang="en-US" sz="1600" dirty="0">
                <a:latin typeface="Tahoma" panose="020B0604030504040204" pitchFamily="34" charset="0"/>
                <a:ea typeface="Tahoma" panose="020B0604030504040204" pitchFamily="34" charset="0"/>
                <a:cs typeface="Tahoma" panose="020B0604030504040204" pitchFamily="34" charset="0"/>
              </a:rPr>
              <a:t>? Do you </a:t>
            </a:r>
            <a:r>
              <a:rPr lang="en-US" sz="1600" b="1" dirty="0">
                <a:latin typeface="Tahoma" panose="020B0604030504040204" pitchFamily="34" charset="0"/>
                <a:ea typeface="Tahoma" panose="020B0604030504040204" pitchFamily="34" charset="0"/>
                <a:cs typeface="Tahoma" panose="020B0604030504040204" pitchFamily="34" charset="0"/>
              </a:rPr>
              <a:t>burn</a:t>
            </a:r>
            <a:r>
              <a:rPr lang="en-US" sz="1600" dirty="0">
                <a:latin typeface="Tahoma" panose="020B0604030504040204" pitchFamily="34" charset="0"/>
                <a:ea typeface="Tahoma" panose="020B0604030504040204" pitchFamily="34" charset="0"/>
                <a:cs typeface="Tahoma" panose="020B0604030504040204" pitchFamily="34" charset="0"/>
              </a:rPr>
              <a:t> them? Do you </a:t>
            </a:r>
            <a:r>
              <a:rPr lang="en-US" sz="1600" b="1" dirty="0">
                <a:latin typeface="Tahoma" panose="020B0604030504040204" pitchFamily="34" charset="0"/>
                <a:ea typeface="Tahoma" panose="020B0604030504040204" pitchFamily="34" charset="0"/>
                <a:cs typeface="Tahoma" panose="020B0604030504040204" pitchFamily="34" charset="0"/>
              </a:rPr>
              <a:t>recycle</a:t>
            </a:r>
            <a:r>
              <a:rPr lang="en-US" sz="1600" dirty="0">
                <a:latin typeface="Tahoma" panose="020B0604030504040204" pitchFamily="34" charset="0"/>
                <a:ea typeface="Tahoma" panose="020B0604030504040204" pitchFamily="34" charset="0"/>
                <a:cs typeface="Tahoma" panose="020B0604030504040204" pitchFamily="34" charset="0"/>
              </a:rPr>
              <a:t> any of these items?</a:t>
            </a:r>
          </a:p>
          <a:p>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rPr>
              <a:t>If we throw them in the garbage they go to the landfill and are gone forever.  If we burn them they are gone forever and also pollute the air we breath.  </a:t>
            </a:r>
            <a:r>
              <a:rPr lang="en-US" sz="1600" b="1" dirty="0">
                <a:solidFill>
                  <a:srgbClr val="00B050"/>
                </a:solidFill>
                <a:latin typeface="Tahoma" panose="020B0604030504040204" pitchFamily="34" charset="0"/>
                <a:ea typeface="Tahoma" panose="020B0604030504040204" pitchFamily="34" charset="0"/>
                <a:cs typeface="Tahoma" panose="020B0604030504040204" pitchFamily="34" charset="0"/>
              </a:rPr>
              <a:t>Those items come from our natural resources and are now gone forever.</a:t>
            </a:r>
          </a:p>
          <a:p>
            <a:endParaRPr lang="en-US" sz="1600"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r>
              <a:rPr lang="en-US" sz="1600" b="1" dirty="0">
                <a:latin typeface="Tahoma" panose="020B0604030504040204" pitchFamily="34" charset="0"/>
                <a:ea typeface="Tahoma" panose="020B0604030504040204" pitchFamily="34" charset="0"/>
                <a:cs typeface="Tahoma" panose="020B0604030504040204" pitchFamily="34" charset="0"/>
              </a:rPr>
              <a:t>What are natural resources? </a:t>
            </a:r>
            <a:r>
              <a:rPr lang="en-US" sz="1600" dirty="0">
                <a:latin typeface="Tahoma" panose="020B0604030504040204" pitchFamily="34" charset="0"/>
                <a:ea typeface="Tahoma" panose="020B0604030504040204" pitchFamily="34" charset="0"/>
                <a:cs typeface="Tahoma" panose="020B0604030504040204" pitchFamily="34" charset="0"/>
              </a:rPr>
              <a:t>Materials or substances (minerals, trees, water, vegetation, wildlife) that occur in nature.  Things that come from the earth.</a:t>
            </a:r>
          </a:p>
          <a:p>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rPr>
              <a:t>The best disposal choice: </a:t>
            </a:r>
            <a:r>
              <a:rPr lang="en-US" sz="1600" b="1" dirty="0">
                <a:latin typeface="Tahoma" panose="020B0604030504040204" pitchFamily="34" charset="0"/>
                <a:ea typeface="Tahoma" panose="020B0604030504040204" pitchFamily="34" charset="0"/>
                <a:cs typeface="Tahoma" panose="020B0604030504040204" pitchFamily="34" charset="0"/>
              </a:rPr>
              <a:t>RECYCLE</a:t>
            </a:r>
            <a:r>
              <a:rPr lang="en-US" sz="1600" dirty="0">
                <a:latin typeface="Tahoma" panose="020B0604030504040204" pitchFamily="34" charset="0"/>
                <a:ea typeface="Tahoma" panose="020B0604030504040204" pitchFamily="34" charset="0"/>
                <a:cs typeface="Tahoma" panose="020B0604030504040204" pitchFamily="34" charset="0"/>
              </a:rPr>
              <a:t>. </a:t>
            </a:r>
            <a:r>
              <a:rPr lang="en-US" sz="1600" b="1" dirty="0">
                <a:latin typeface="Tahoma" panose="020B0604030504040204" pitchFamily="34" charset="0"/>
                <a:ea typeface="Tahoma" panose="020B0604030504040204" pitchFamily="34" charset="0"/>
                <a:cs typeface="Tahoma" panose="020B0604030504040204" pitchFamily="34" charset="0"/>
              </a:rPr>
              <a:t>What does it mean to RECYCLE? </a:t>
            </a:r>
            <a:r>
              <a:rPr lang="en-US" sz="1600" dirty="0">
                <a:latin typeface="Tahoma" panose="020B0604030504040204" pitchFamily="34" charset="0"/>
                <a:ea typeface="Tahoma" panose="020B0604030504040204" pitchFamily="34" charset="0"/>
                <a:cs typeface="Tahoma" panose="020B0604030504040204" pitchFamily="34" charset="0"/>
              </a:rPr>
              <a:t>To turn waste or trash into a reusable item.</a:t>
            </a:r>
          </a:p>
          <a:p>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rPr>
              <a:t>How many of you recycle at school?  What items can we recycle at home or school?  Plastic drink bottles.  Aluminum cans. Steel cans.  Paper items.  Cardboard.  Milk and detergent jugs.  Glass bottles (home).</a:t>
            </a:r>
          </a:p>
          <a:p>
            <a:endParaRPr lang="en-US"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89320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F8B7DD-CF24-A9D1-4CAC-93F0BFD84483}"/>
              </a:ext>
            </a:extLst>
          </p:cNvPr>
          <p:cNvSpPr txBox="1"/>
          <p:nvPr/>
        </p:nvSpPr>
        <p:spPr>
          <a:xfrm>
            <a:off x="236806" y="357557"/>
            <a:ext cx="8670388" cy="2554545"/>
          </a:xfrm>
          <a:prstGeom prst="rect">
            <a:avLst/>
          </a:prstGeom>
          <a:noFill/>
        </p:spPr>
        <p:txBody>
          <a:bodyPr wrap="square" rtlCol="0">
            <a:spAutoFit/>
          </a:bodyPr>
          <a:lstStyle/>
          <a:p>
            <a:r>
              <a:rPr lang="en-US" sz="1600" b="1" dirty="0">
                <a:latin typeface="Tahoma" panose="020B0604030504040204" pitchFamily="34" charset="0"/>
                <a:ea typeface="Tahoma" panose="020B0604030504040204" pitchFamily="34" charset="0"/>
                <a:cs typeface="Tahoma" panose="020B0604030504040204" pitchFamily="34" charset="0"/>
              </a:rPr>
              <a:t>Recycling Activity.</a:t>
            </a:r>
          </a:p>
          <a:p>
            <a:endParaRPr lang="en-US" sz="1600" b="1"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rPr>
              <a:t>Place the boxes in the front of the room (on tables if possible) and leave the recycle bin full of recyclables on the floor in front of the boxes / tables.  Have the kids form a semi-circle facing the bin and boxes.  One at a time, have students come forward and remove an item from the bin to place into the appropriate box.  They then return to the semi-circle.  In a large group, students may only get 1 turn but smaller groups allow students to take 2 or 3 turns.  Make sure they pick a different type of recyclable item each time they go up.</a:t>
            </a:r>
          </a:p>
          <a:p>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rPr>
              <a:t>No excuses…they now know how to recycle right!!!</a:t>
            </a:r>
          </a:p>
        </p:txBody>
      </p:sp>
    </p:spTree>
    <p:extLst>
      <p:ext uri="{BB962C8B-B14F-4D97-AF65-F5344CB8AC3E}">
        <p14:creationId xmlns:p14="http://schemas.microsoft.com/office/powerpoint/2010/main" val="20392774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102</TotalTime>
  <Words>466</Words>
  <Application>Microsoft Office PowerPoint</Application>
  <PresentationFormat>On-screen Show (4:3)</PresentationFormat>
  <Paragraphs>52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Tahoma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SEIRD</dc:creator>
  <cp:lastModifiedBy>SEIRD SEIRD</cp:lastModifiedBy>
  <cp:revision>9</cp:revision>
  <cp:lastPrinted>2023-10-10T18:11:52Z</cp:lastPrinted>
  <dcterms:created xsi:type="dcterms:W3CDTF">2023-07-27T14:08:41Z</dcterms:created>
  <dcterms:modified xsi:type="dcterms:W3CDTF">2024-04-03T13:40:58Z</dcterms:modified>
</cp:coreProperties>
</file>